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60" r:id="rId5"/>
    <p:sldId id="275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2024 vs 2023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99675193106615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175.76</c:v>
                </c:pt>
                <c:pt idx="1">
                  <c:v>118.68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9-47B8-BBFF-B7B40C4993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31.74</c:v>
                </c:pt>
                <c:pt idx="1">
                  <c:v>57.93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9-47B8-BBFF-B7B40C499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86060531496062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B92-4340-AD85-8E13FFC49F9A}"/>
              </c:ext>
            </c:extLst>
          </c:dPt>
          <c:cat>
            <c:strRef>
              <c:f>Sheet1!$A$2:$A$8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59.44</c:v>
                </c:pt>
                <c:pt idx="1">
                  <c:v>21.49</c:v>
                </c:pt>
                <c:pt idx="2">
                  <c:v>7.53</c:v>
                </c:pt>
                <c:pt idx="3">
                  <c:v>7.07</c:v>
                </c:pt>
                <c:pt idx="4">
                  <c:v>2.16</c:v>
                </c:pt>
                <c:pt idx="5">
                  <c:v>2.3199999999999998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0.17509916338582676"/>
          <c:y val="0.75311636154138173"/>
          <c:w val="0.64980167322834648"/>
          <c:h val="0.24688363845861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95442784587819E-2"/>
          <c:y val="0.18067462630921988"/>
          <c:w val="0.90372916666666669"/>
          <c:h val="0.469931033425296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Share of Other FAAC Revenue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28.41</c:v>
                </c:pt>
                <c:pt idx="1">
                  <c:v>44.04</c:v>
                </c:pt>
                <c:pt idx="2">
                  <c:v>4.9400000000000004</c:v>
                </c:pt>
                <c:pt idx="3">
                  <c:v>14.74</c:v>
                </c:pt>
                <c:pt idx="4">
                  <c:v>22.04</c:v>
                </c:pt>
                <c:pt idx="5">
                  <c:v>6.89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Share of Other FAAC Revenue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67.849999999999994</c:v>
                </c:pt>
                <c:pt idx="1">
                  <c:v>24.53</c:v>
                </c:pt>
                <c:pt idx="2">
                  <c:v>8.59</c:v>
                </c:pt>
                <c:pt idx="3">
                  <c:v>8.07</c:v>
                </c:pt>
                <c:pt idx="4">
                  <c:v>2.65</c:v>
                </c:pt>
                <c:pt idx="5">
                  <c:v>2.46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19.84</c:v>
                </c:pt>
                <c:pt idx="1">
                  <c:v>5.18</c:v>
                </c:pt>
                <c:pt idx="2">
                  <c:v>14.26</c:v>
                </c:pt>
                <c:pt idx="3">
                  <c:v>7.83</c:v>
                </c:pt>
                <c:pt idx="4">
                  <c:v>8.68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16.09</c:v>
                </c:pt>
                <c:pt idx="1">
                  <c:v>3.7</c:v>
                </c:pt>
                <c:pt idx="2">
                  <c:v>8.6199999999999992</c:v>
                </c:pt>
                <c:pt idx="3">
                  <c:v>13.61</c:v>
                </c:pt>
                <c:pt idx="4">
                  <c:v>15.91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April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FIRST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(JANUARY-MARCH, 2024)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83591"/>
              </p:ext>
            </p:extLst>
          </p:nvPr>
        </p:nvGraphicFramePr>
        <p:xfrm>
          <a:off x="1099931" y="1150937"/>
          <a:ext cx="10005392" cy="497067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Actual Performance    %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on   Pro-rata  Budget %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on Annual Budget   %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 OF OTHER FAAC REVENUE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  Pro-rata 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March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24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646892"/>
              </p:ext>
            </p:extLst>
          </p:nvPr>
        </p:nvGraphicFramePr>
        <p:xfrm>
          <a:off x="410817" y="1122937"/>
          <a:ext cx="11343862" cy="4691009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70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Budget N(Bn)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Expenditure     Jan. – March 2024    N(Bn)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Performance on  Annual Budget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Performance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 Actual Expenditure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3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&amp; Allowances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95,054,755,497.10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23,763,688,874.28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19,840,175,656.15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1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Consolidated Revenue Fund Charges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27,435,320,565.86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6,858,830,141.47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5,182,145,274.87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0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Personnel Cost 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122,490,076,062.96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30,622,519,015.74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25,022,320,931.02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Overhead Cost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105,792,215,090.63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26,448,053,772.66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10,258,418,104.43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4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(Overhead )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59,089,320,000.00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14,772,330,000.00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11,836,806,454.76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2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287,371,611,153.59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71,842,902,788.40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47,117,545,490.21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415,656,402,278.06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103,914,100,569.52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8,679,497,629.42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0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703,028,013,431.65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175,757,003,357.91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55,797,043,119.63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March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23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539643"/>
              </p:ext>
            </p:extLst>
          </p:nvPr>
        </p:nvGraphicFramePr>
        <p:xfrm>
          <a:off x="1139688" y="1122939"/>
          <a:ext cx="10190921" cy="4653707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437847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156207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367437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Revised Budget(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March 2023   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Performance on  Annual Budget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Performance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 Actual Expenditure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79,854,715,889.03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19,963,678,972.26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16,095,499,728.45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21,124,115,202.70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5,281,028,800.68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3,695,115,649.54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100,97% Pro-rata Budget8,831,091.73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25,244,707,772.93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19,790,615,377.99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61,763,151,086.23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15,440,787,771.56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8,619,846,293.09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39,902,773,546.29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9,975,693,386.57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13,607,262,385.17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202,644,755,724.25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50,661,188,931.06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42,017,724,056.25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8057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67,401,484,680.83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15,913,858,991.73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25850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67,401,484,680.83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15,913,858,991.73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472,250,694,447.57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118,062,673,611.89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57,931,583,047.98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1</a:t>
            </a:r>
            <a:r>
              <a:rPr lang="en-US" sz="2000" baseline="30000" dirty="0"/>
              <a:t>ST</a:t>
            </a:r>
            <a:r>
              <a:rPr lang="en-US" sz="2000" dirty="0"/>
              <a:t> Quarter 2024 and Corresponding Period, 2023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99230"/>
              </p:ext>
            </p:extLst>
          </p:nvPr>
        </p:nvGraphicFramePr>
        <p:xfrm>
          <a:off x="569843" y="844715"/>
          <a:ext cx="10959853" cy="331658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85075996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March, 2024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55.79Bn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31.74 of the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Pro-rated Budget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of N175.76Bn.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7.94%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N703.02Bn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12.75%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23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N57.93Bn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49.07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Pro-rated Budget of N118.06Bn and 12.27%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N472.25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Bn.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2024 1st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85966295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8C081E3-A816-BCA1-4E17-C46D7C2FDE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2899891"/>
              </p:ext>
            </p:extLst>
          </p:nvPr>
        </p:nvGraphicFramePr>
        <p:xfrm>
          <a:off x="2239108" y="12945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(January–March 2024)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199648"/>
              </p:ext>
            </p:extLst>
          </p:nvPr>
        </p:nvGraphicFramePr>
        <p:xfrm>
          <a:off x="344556" y="1156443"/>
          <a:ext cx="6365399" cy="4846790"/>
        </p:xfrm>
        <a:graphic>
          <a:graphicData uri="http://schemas.openxmlformats.org/drawingml/2006/table">
            <a:tbl>
              <a:tblPr/>
              <a:tblGrid>
                <a:gridCol w="10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Share of Other FAAC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632468"/>
              </p:ext>
            </p:extLst>
          </p:nvPr>
        </p:nvGraphicFramePr>
        <p:xfrm>
          <a:off x="6096000" y="423081"/>
          <a:ext cx="6268872" cy="598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E03903-4F6B-4DA3-890D-9ED1B9AC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itchFamily="34" charset="0"/>
                <a:cs typeface="Arial" charset="0"/>
              </a:rPr>
              <a:t>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77C32E-0501-4B62-8FED-1D3EBDB9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2" y="529388"/>
            <a:ext cx="10499558" cy="88824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Funding</a:t>
            </a:r>
            <a:r>
              <a:rPr lang="yo-NG" sz="2800" dirty="0">
                <a:latin typeface="+mn-lt"/>
              </a:rPr>
              <a:t> </a:t>
            </a:r>
            <a:r>
              <a:rPr lang="en-ZA" sz="2800" dirty="0">
                <a:latin typeface="+mn-lt"/>
              </a:rPr>
              <a:t>Review</a:t>
            </a:r>
            <a:r>
              <a:rPr lang="yo-NG" sz="2800" dirty="0">
                <a:latin typeface="+mn-lt"/>
              </a:rPr>
              <a:t> </a:t>
            </a:r>
            <a:r>
              <a:rPr lang="en-GB" sz="2800" dirty="0">
                <a:latin typeface="+mn-lt"/>
              </a:rPr>
              <a:t>- </a:t>
            </a:r>
            <a:r>
              <a:rPr lang="en-US" sz="2800" dirty="0">
                <a:latin typeface="+mn-lt"/>
              </a:rPr>
              <a:t>January</a:t>
            </a:r>
            <a:r>
              <a:rPr lang="yo-NG" sz="2800" dirty="0">
                <a:latin typeface="+mn-lt"/>
              </a:rPr>
              <a:t> to </a:t>
            </a:r>
            <a:r>
              <a:rPr lang="en-US" sz="2800" dirty="0">
                <a:latin typeface="+mn-lt"/>
              </a:rPr>
              <a:t>March</a:t>
            </a:r>
            <a:r>
              <a:rPr lang="en-ZA" sz="2800" dirty="0">
                <a:latin typeface="+mn-lt"/>
              </a:rPr>
              <a:t> </a:t>
            </a:r>
            <a:r>
              <a:rPr lang="yo-NG" sz="2800" dirty="0">
                <a:latin typeface="+mn-lt"/>
              </a:rPr>
              <a:t>20</a:t>
            </a:r>
            <a:r>
              <a:rPr lang="en-US" sz="2800" dirty="0">
                <a:latin typeface="+mn-lt"/>
              </a:rPr>
              <a:t>24</a:t>
            </a:r>
            <a:br>
              <a:rPr lang="en-ZA" sz="2800" dirty="0"/>
            </a:b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65262-0ECD-7CD5-5586-C5843CA67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F091CC-A45D-513B-B816-47CB1A542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226" y="224271"/>
            <a:ext cx="1275340" cy="1064507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1E3BE9-2C83-1C96-AAC9-645926ED7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464025"/>
              </p:ext>
            </p:extLst>
          </p:nvPr>
        </p:nvGraphicFramePr>
        <p:xfrm>
          <a:off x="1088272" y="1318005"/>
          <a:ext cx="10253011" cy="4642283"/>
        </p:xfrm>
        <a:graphic>
          <a:graphicData uri="http://schemas.openxmlformats.org/drawingml/2006/table">
            <a:tbl>
              <a:tblPr/>
              <a:tblGrid>
                <a:gridCol w="1980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5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16">
                  <a:extLst>
                    <a:ext uri="{9D8B030D-6E8A-4147-A177-3AD203B41FA5}">
                      <a16:colId xmlns:a16="http://schemas.microsoft.com/office/drawing/2014/main" val="985024888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1689419617"/>
                    </a:ext>
                  </a:extLst>
                </a:gridCol>
              </a:tblGrid>
              <a:tr h="130237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 (Jan-March 2024)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Funding Performance (Jan.-March 2024)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  Pro-rata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Budget Performance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40,195,929,170.20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28,411,424,320.50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70.68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240,538,655,485.26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60,134,663,871.32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44,037,443,915.21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18.31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65,788,933,310.48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16,447,233,327.62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4,943,797,645.83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57,778,819,500.00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14,444,704,875.00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14,742,030,453.17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 OF OTHER FAAC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58,486,521,909.52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14,621,630,477.38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6,887,409,033.22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11.78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462,788,859,375.46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105,648,232,551.32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99,022,105,367.93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240,239,154,056.18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60,059,788,514.05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22,039,198,986.10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703,028,013,431.64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165,708,021,065.36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121,061,304,354.03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17.22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02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March 2024)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275093388"/>
              </p:ext>
            </p:extLst>
          </p:nvPr>
        </p:nvGraphicFramePr>
        <p:xfrm>
          <a:off x="2782957" y="4866738"/>
          <a:ext cx="8258082" cy="139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82316"/>
              </p:ext>
            </p:extLst>
          </p:nvPr>
        </p:nvGraphicFramePr>
        <p:xfrm>
          <a:off x="800737" y="1064526"/>
          <a:ext cx="10972799" cy="3598569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710373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95695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06466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1946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2024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70070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S/NO.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Jan.-Mar.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  Pro-rata  Budget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</a:t>
                      </a:r>
                    </a:p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Revised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</a:t>
                      </a:r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Jan.-Mar.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  Pro-rata  Budget</a:t>
                      </a:r>
                    </a:p>
                    <a:p>
                      <a:pPr algn="ctr" rtl="0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2544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(IGR)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Ministries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49.89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Boards and Corporations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IGR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60.14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52.56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Statutory Allocation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91.03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74.60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1813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60.06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544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Share of Other FAAC Revenue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21311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 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82399" y="6558072"/>
            <a:ext cx="487680" cy="365125"/>
          </a:xfrm>
        </p:spPr>
        <p:txBody>
          <a:bodyPr/>
          <a:lstStyle/>
          <a:p>
            <a:pPr lvl="0"/>
            <a:endParaRPr lang="en-GB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r>
              <a:rPr lang="en-GB" noProof="0" dirty="0"/>
              <a:t>7</a:t>
            </a:r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(January-March 2023)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508365"/>
              </p:ext>
            </p:extLst>
          </p:nvPr>
        </p:nvGraphicFramePr>
        <p:xfrm>
          <a:off x="609602" y="1149531"/>
          <a:ext cx="10715896" cy="4721182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Annual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  Pro-rata 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 of Other FAAC Revenue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1</a:t>
            </a:r>
            <a:r>
              <a:rPr lang="en-ZA" sz="2400" baseline="30000" dirty="0"/>
              <a:t>ST</a:t>
            </a:r>
            <a:r>
              <a:rPr lang="en-ZA" sz="2400" dirty="0"/>
              <a:t> Quarter 2024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BEF050-8437-4EB5-22EE-9E3AE479A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78651"/>
              </p:ext>
            </p:extLst>
          </p:nvPr>
        </p:nvGraphicFramePr>
        <p:xfrm>
          <a:off x="1364967" y="996287"/>
          <a:ext cx="10200491" cy="5156644"/>
        </p:xfrm>
        <a:graphic>
          <a:graphicData uri="http://schemas.openxmlformats.org/drawingml/2006/table">
            <a:tbl>
              <a:tblPr/>
              <a:tblGrid>
                <a:gridCol w="47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1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972179641"/>
                    </a:ext>
                  </a:extLst>
                </a:gridCol>
                <a:gridCol w="1134079">
                  <a:extLst>
                    <a:ext uri="{9D8B030D-6E8A-4147-A177-3AD203B41FA5}">
                      <a16:colId xmlns:a16="http://schemas.microsoft.com/office/drawing/2014/main" val="1091541882"/>
                    </a:ext>
                  </a:extLst>
                </a:gridCol>
              </a:tblGrid>
              <a:tr h="7431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PROVISION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BUDGET (N)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PERFORMANCE(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PRO-RATA PERFORMANCE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ANNUAL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100,806,281,135.38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25,201,570,283.85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16,186,579,306.15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26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48,539,237,500.00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12,134,809,375.00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7,321,868,493.26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345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22,665,814,578.93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5,666,453,644.73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397,326,710.00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14,981,696,450.00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3,745,424,112.50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3,509,475,796.71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9,587,415,325.76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2,396,853,831.44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607,774,411.28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2,880,984,550.00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720,246,137.50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551,108,528.66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2,362,007,054.38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590,501,763.59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147,382,647.87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1,088,127,000.00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272,031,750.00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72,215,225.00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Traffic Compliance and Enforcement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924,359,960.00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231,089,990.00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9,995,631.14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873,443,287.62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218,360,821.90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134,525,052.00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786,609,632.10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196,652,408.03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41,505,736.69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580,725,000.00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145,181,250.00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202,913,186.53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Electricial Engineering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52,129,374.43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434,785,097.43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108,696,274.36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147,743,231.50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355,566,581.82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88,891,645.46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146,732,029.90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7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207,347,053,153.42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51,836,763,288.35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29,529,275,361.12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33,191,602,331.84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8,297,900,582.96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14,508,168,554.09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7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240,538,655,485.26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60,134,663,871.32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44,037,443,915.21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1529696" y="6557871"/>
            <a:ext cx="48768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9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4350</TotalTime>
  <Words>1445</Words>
  <Application>Microsoft Office PowerPoint</Application>
  <PresentationFormat>Widescreen</PresentationFormat>
  <Paragraphs>775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FIRST QUARTER BUDGET EXECUTION REPORT (JANUARY-MARCH, 2024)</vt:lpstr>
      <vt:lpstr> Year 2024 1st Quarter Budget Performance</vt:lpstr>
      <vt:lpstr>FUNDING REVIEW</vt:lpstr>
      <vt:lpstr> Details of Actual Funding (January–March 2024) </vt:lpstr>
      <vt:lpstr>Funding Review - January to March 2024 </vt:lpstr>
      <vt:lpstr>    Revenue Performance - Funding Sources( January – March 2024) </vt:lpstr>
      <vt:lpstr>     Funding Details at a glance (January-March 2023) </vt:lpstr>
      <vt:lpstr>1ST Quarter 2024  IGR OF MAJOR REVENUE GENERATING AGENCIES</vt:lpstr>
      <vt:lpstr>Expenditure Review</vt:lpstr>
      <vt:lpstr> Expenditure Review - January to March 2024 </vt:lpstr>
      <vt:lpstr> Expenditure Review - January to March 2023 </vt:lpstr>
      <vt:lpstr> Comparison of Expenditure Actual Performance for the 1ST Quarter 2024 and Corresponding Period,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HP</cp:lastModifiedBy>
  <cp:revision>324</cp:revision>
  <cp:lastPrinted>2024-04-25T13:44:28Z</cp:lastPrinted>
  <dcterms:created xsi:type="dcterms:W3CDTF">2020-04-18T18:41:11Z</dcterms:created>
  <dcterms:modified xsi:type="dcterms:W3CDTF">2024-04-25T14:01:01Z</dcterms:modified>
</cp:coreProperties>
</file>